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8" r:id="rId14"/>
    <p:sldId id="276" r:id="rId15"/>
    <p:sldId id="271" r:id="rId16"/>
    <p:sldId id="272" r:id="rId17"/>
    <p:sldId id="277" r:id="rId18"/>
    <p:sldId id="274" r:id="rId19"/>
    <p:sldId id="261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306" y="17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E5D1A08-6650-4117-B3A4-DFE63604FB83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B559EF1-84B4-4C3A-939A-440D8DAB080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572000"/>
            <a:ext cx="6172200" cy="1828799"/>
          </a:xfrm>
        </p:spPr>
        <p:txBody>
          <a:bodyPr/>
          <a:lstStyle/>
          <a:p>
            <a:r>
              <a:rPr lang="en-US" dirty="0" smtClean="0"/>
              <a:t>MATARON AL HOMBRE, PERO NO AL POETA</a:t>
            </a:r>
          </a:p>
          <a:p>
            <a:r>
              <a:rPr lang="en-US" dirty="0"/>
              <a:t> </a:t>
            </a:r>
            <a:r>
              <a:rPr lang="en-US" dirty="0" smtClean="0"/>
              <a:t>             FEDERICO </a:t>
            </a:r>
            <a:r>
              <a:rPr lang="en-US" dirty="0" smtClean="0"/>
              <a:t>GARCÍA </a:t>
            </a:r>
            <a:r>
              <a:rPr lang="en-US" dirty="0" smtClean="0"/>
              <a:t>LORCA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457200"/>
            <a:ext cx="77724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082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304800"/>
            <a:ext cx="6096000" cy="5257800"/>
          </a:xfrm>
        </p:spPr>
        <p:txBody>
          <a:bodyPr>
            <a:normAutofit fontScale="92500" lnSpcReduction="20000"/>
          </a:bodyPr>
          <a:lstStyle/>
          <a:p>
            <a:r>
              <a:rPr lang="es-ES" dirty="0">
                <a:effectLst/>
              </a:rPr>
              <a:t>Por el East </a:t>
            </a:r>
            <a:r>
              <a:rPr lang="es-ES" dirty="0" err="1">
                <a:effectLst/>
              </a:rPr>
              <a:t>River</a:t>
            </a:r>
            <a:r>
              <a:rPr lang="es-ES" dirty="0">
                <a:effectLst/>
              </a:rPr>
              <a:t> y el Bronx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los muchachos cantaban enseñando sus cinturas,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con la rueda, el aceite, el cuero y el martillo.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Noventa mil mineros sacaban la plata de las rocas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y los niños dibujaban escaleras y perspectivas.</a:t>
            </a:r>
          </a:p>
          <a:p>
            <a:r>
              <a:rPr lang="es-ES" dirty="0">
                <a:effectLst/>
              </a:rPr>
              <a:t>Pero ninguno se dormía,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ninguno quería ser el río,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ninguno amaba las hojas grandes,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ninguno la lengua azul de la playa.</a:t>
            </a:r>
          </a:p>
          <a:p>
            <a:r>
              <a:rPr lang="es-ES" dirty="0">
                <a:effectLst/>
              </a:rPr>
              <a:t>Por el East </a:t>
            </a:r>
            <a:r>
              <a:rPr lang="es-ES" dirty="0" err="1">
                <a:effectLst/>
              </a:rPr>
              <a:t>River</a:t>
            </a:r>
            <a:r>
              <a:rPr lang="es-ES" dirty="0">
                <a:effectLst/>
              </a:rPr>
              <a:t> y el </a:t>
            </a:r>
            <a:r>
              <a:rPr lang="es-ES" dirty="0" err="1">
                <a:effectLst/>
              </a:rPr>
              <a:t>Queensborough</a:t>
            </a:r>
            <a:r>
              <a:rPr lang="es-ES" dirty="0">
                <a:effectLst/>
              </a:rPr>
              <a:t/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los muchachos luchaban con la industria,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y los judíos vendían al fauno del río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la rosa de la circuncisión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y el cielo desembocaba por los puentes y los tejados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manadas de bisontes empujadas por el viento.</a:t>
            </a:r>
          </a:p>
          <a:p>
            <a:r>
              <a:rPr lang="es-ES" dirty="0">
                <a:effectLst/>
              </a:rPr>
              <a:t>Pero ninguno se detenía,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ninguno quería ser nube,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ninguno buscaba los helechos</a:t>
            </a:r>
            <a:br>
              <a:rPr lang="es-ES" dirty="0">
                <a:effectLst/>
              </a:rPr>
            </a:br>
            <a:r>
              <a:rPr lang="es-ES" dirty="0">
                <a:effectLst/>
              </a:rPr>
              <a:t>ni la rueda amarilla del tamboril</a:t>
            </a:r>
            <a:r>
              <a:rPr lang="es-ES" dirty="0" smtClean="0">
                <a:effectLst/>
              </a:rPr>
              <a:t>.</a:t>
            </a:r>
          </a:p>
          <a:p>
            <a:r>
              <a:rPr lang="es-ES" dirty="0" smtClean="0">
                <a:effectLst/>
              </a:rPr>
              <a:t>[…]</a:t>
            </a:r>
            <a:endParaRPr lang="es-ES" dirty="0">
              <a:effectLst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5181600"/>
            <a:ext cx="7543800" cy="1371600"/>
          </a:xfrm>
        </p:spPr>
        <p:txBody>
          <a:bodyPr/>
          <a:lstStyle/>
          <a:p>
            <a:r>
              <a:rPr lang="en-US" i="1" dirty="0" err="1" smtClean="0"/>
              <a:t>Oda</a:t>
            </a:r>
            <a:r>
              <a:rPr lang="en-US" i="1" dirty="0" smtClean="0"/>
              <a:t> a Walt Whitman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317626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:\fotos\The_center_of_New_York_19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41148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fotos\Plate2_1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04800"/>
            <a:ext cx="4572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fotos\Picture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114800"/>
            <a:ext cx="4354513" cy="25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fotos\manhattan-19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5399" y="3810000"/>
            <a:ext cx="4516437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969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81600" y="2438400"/>
            <a:ext cx="3733800" cy="3352800"/>
          </a:xfrm>
        </p:spPr>
        <p:txBody>
          <a:bodyPr/>
          <a:lstStyle/>
          <a:p>
            <a:r>
              <a:rPr lang="en-US" sz="3600" dirty="0" smtClean="0"/>
              <a:t>New York  </a:t>
            </a:r>
            <a:r>
              <a:rPr lang="en-US" sz="3600" dirty="0" smtClean="0"/>
              <a:t>y Granada</a:t>
            </a:r>
            <a:endParaRPr lang="en-US" sz="3600" dirty="0"/>
          </a:p>
        </p:txBody>
      </p:sp>
      <p:pic>
        <p:nvPicPr>
          <p:cNvPr id="2050" name="Picture 2" descr="H:\fotos\magnitogorsk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57" y="21771"/>
            <a:ext cx="51973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fotos\lfgl_1935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5181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212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304800"/>
            <a:ext cx="2743200" cy="3657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barraca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5343" y="326571"/>
            <a:ext cx="575310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908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304800"/>
            <a:ext cx="7391400" cy="1981200"/>
          </a:xfrm>
        </p:spPr>
        <p:txBody>
          <a:bodyPr/>
          <a:lstStyle/>
          <a:p>
            <a:pPr marL="18288" indent="0">
              <a:buNone/>
            </a:pPr>
            <a:r>
              <a:rPr lang="en-US" sz="2800" dirty="0" smtClean="0"/>
              <a:t>Amigos </a:t>
            </a:r>
          </a:p>
          <a:p>
            <a:pPr marL="18288" indent="0">
              <a:buNone/>
            </a:pPr>
            <a:r>
              <a:rPr lang="en-US" dirty="0" smtClean="0"/>
              <a:t>La Gen. 27. Pedro Salinas, Jorge </a:t>
            </a:r>
            <a:r>
              <a:rPr lang="en-US" dirty="0" err="1" smtClean="0"/>
              <a:t>Guillén</a:t>
            </a:r>
            <a:r>
              <a:rPr lang="en-US" dirty="0" smtClean="0"/>
              <a:t>, Gerardo Diego, </a:t>
            </a:r>
            <a:r>
              <a:rPr lang="en-US" dirty="0"/>
              <a:t>V</a:t>
            </a:r>
            <a:r>
              <a:rPr lang="en-US" dirty="0" smtClean="0"/>
              <a:t>icente </a:t>
            </a:r>
            <a:r>
              <a:rPr lang="en-US" dirty="0"/>
              <a:t>A</a:t>
            </a:r>
            <a:r>
              <a:rPr lang="en-US" dirty="0" smtClean="0"/>
              <a:t>leixandre, </a:t>
            </a:r>
            <a:r>
              <a:rPr lang="en-US" dirty="0" err="1" smtClean="0"/>
              <a:t>Dámaso</a:t>
            </a:r>
            <a:r>
              <a:rPr lang="en-US" dirty="0" smtClean="0"/>
              <a:t> Alonso, Rafael </a:t>
            </a:r>
            <a:r>
              <a:rPr lang="en-US" dirty="0" err="1" smtClean="0"/>
              <a:t>Alberti</a:t>
            </a:r>
            <a:r>
              <a:rPr lang="en-US" dirty="0" smtClean="0"/>
              <a:t>, Emilio </a:t>
            </a:r>
            <a:r>
              <a:rPr lang="en-US" dirty="0" err="1" smtClean="0"/>
              <a:t>Prados</a:t>
            </a:r>
            <a:r>
              <a:rPr lang="en-US" dirty="0" smtClean="0"/>
              <a:t>, Luis </a:t>
            </a:r>
            <a:r>
              <a:rPr lang="en-US" dirty="0" err="1" smtClean="0"/>
              <a:t>Cernuda</a:t>
            </a:r>
            <a:r>
              <a:rPr lang="en-US" dirty="0" smtClean="0"/>
              <a:t>, …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23622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70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7240" y="5029200"/>
            <a:ext cx="7543800" cy="1143000"/>
          </a:xfrm>
        </p:spPr>
        <p:txBody>
          <a:bodyPr/>
          <a:lstStyle/>
          <a:p>
            <a:r>
              <a:rPr lang="es-ES_tradnl" dirty="0" smtClean="0"/>
              <a:t>            Lorca Dalí y Buñuel</a:t>
            </a:r>
            <a:endParaRPr lang="es-E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152400"/>
            <a:ext cx="5328592" cy="4876800"/>
          </a:xfrm>
        </p:spPr>
      </p:pic>
    </p:spTree>
    <p:extLst>
      <p:ext uri="{BB962C8B-B14F-4D97-AF65-F5344CB8AC3E}">
        <p14:creationId xmlns:p14="http://schemas.microsoft.com/office/powerpoint/2010/main" xmlns="" val="54423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71" y="0"/>
            <a:ext cx="2106168" cy="306019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849" y="2209800"/>
            <a:ext cx="2743200" cy="3352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7039" y="76200"/>
            <a:ext cx="3505200" cy="46529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3124200"/>
            <a:ext cx="2667000" cy="36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988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1524000"/>
            <a:ext cx="2453832" cy="3657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381000"/>
            <a:ext cx="7543800" cy="914400"/>
          </a:xfrm>
        </p:spPr>
        <p:txBody>
          <a:bodyPr/>
          <a:lstStyle/>
          <a:p>
            <a:r>
              <a:rPr lang="en-US" dirty="0" smtClean="0"/>
              <a:t>Final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3536" y="2286000"/>
            <a:ext cx="5992586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6992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381001"/>
            <a:ext cx="5334000" cy="3200400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en-US" sz="3600" dirty="0" err="1" smtClean="0"/>
              <a:t>Muerte</a:t>
            </a:r>
            <a:r>
              <a:rPr lang="en-US" sz="3600" dirty="0" smtClean="0"/>
              <a:t> </a:t>
            </a:r>
          </a:p>
          <a:p>
            <a:pPr marL="18288" indent="0">
              <a:buNone/>
            </a:pPr>
            <a:r>
              <a:rPr lang="es-ES" sz="3600" i="1" dirty="0" smtClean="0"/>
              <a:t>Cuando </a:t>
            </a:r>
            <a:r>
              <a:rPr lang="es-ES" sz="3600" i="1" dirty="0"/>
              <a:t>yo muera</a:t>
            </a:r>
          </a:p>
          <a:p>
            <a:pPr marL="18288" indent="0">
              <a:buNone/>
            </a:pPr>
            <a:r>
              <a:rPr lang="es-ES" sz="3600" i="1" dirty="0"/>
              <a:t>enterradme con una guitarra</a:t>
            </a:r>
          </a:p>
          <a:p>
            <a:pPr marL="18288" indent="0">
              <a:buNone/>
            </a:pPr>
            <a:r>
              <a:rPr lang="es-ES" sz="3600" i="1" dirty="0"/>
              <a:t>bajo la arena.</a:t>
            </a:r>
            <a:endParaRPr lang="en-US" sz="3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Mayo 1936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990600"/>
            <a:ext cx="3581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700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76200"/>
            <a:ext cx="6096000" cy="6095999"/>
          </a:xfrm>
        </p:spPr>
        <p:txBody>
          <a:bodyPr>
            <a:normAutofit fontScale="47500" lnSpcReduction="20000"/>
          </a:bodyPr>
          <a:lstStyle/>
          <a:p>
            <a:r>
              <a:rPr lang="es-ES" sz="2400" b="1" cap="small" dirty="0"/>
              <a:t>EL CRIMEN FUE EN GRANADA: A FEDERICO GARCÍA LORCA</a:t>
            </a:r>
          </a:p>
          <a:p>
            <a:r>
              <a:rPr lang="es-ES" sz="2400" dirty="0"/>
              <a:t>          </a:t>
            </a:r>
            <a:r>
              <a:rPr lang="es-ES" sz="2400" i="1" dirty="0"/>
              <a:t>1. El crimen</a:t>
            </a:r>
            <a:endParaRPr lang="es-ES" sz="2400" dirty="0"/>
          </a:p>
          <a:p>
            <a:r>
              <a:rPr lang="es-ES" sz="2400" dirty="0"/>
              <a:t>  Se le vio, caminando entre fusiles, </a:t>
            </a:r>
            <a:br>
              <a:rPr lang="es-ES" sz="2400" dirty="0"/>
            </a:br>
            <a:r>
              <a:rPr lang="es-ES" sz="2400" dirty="0"/>
              <a:t>por una calle larga, </a:t>
            </a:r>
            <a:br>
              <a:rPr lang="es-ES" sz="2400" dirty="0"/>
            </a:br>
            <a:r>
              <a:rPr lang="es-ES" sz="2400" dirty="0"/>
              <a:t>salir al campo frío, </a:t>
            </a:r>
            <a:br>
              <a:rPr lang="es-ES" sz="2400" dirty="0"/>
            </a:br>
            <a:r>
              <a:rPr lang="es-ES" sz="2400" dirty="0"/>
              <a:t>aún con estrellas de la madrugada. </a:t>
            </a:r>
            <a:br>
              <a:rPr lang="es-ES" sz="2400" dirty="0"/>
            </a:br>
            <a:r>
              <a:rPr lang="es-ES" sz="2400" dirty="0"/>
              <a:t>Mataron a Federico </a:t>
            </a:r>
            <a:br>
              <a:rPr lang="es-ES" sz="2400" dirty="0"/>
            </a:br>
            <a:r>
              <a:rPr lang="es-ES" sz="2400" dirty="0"/>
              <a:t>cuando la luz asomaba. </a:t>
            </a:r>
            <a:br>
              <a:rPr lang="es-ES" sz="2400" dirty="0"/>
            </a:br>
            <a:r>
              <a:rPr lang="es-ES" sz="2400" dirty="0"/>
              <a:t>El pelotón de verdugos </a:t>
            </a:r>
            <a:br>
              <a:rPr lang="es-ES" sz="2400" dirty="0"/>
            </a:br>
            <a:r>
              <a:rPr lang="es-ES" sz="2400" dirty="0"/>
              <a:t>no osó mirarle la cara. </a:t>
            </a:r>
            <a:br>
              <a:rPr lang="es-ES" sz="2400" dirty="0"/>
            </a:br>
            <a:r>
              <a:rPr lang="es-ES" sz="2400" dirty="0"/>
              <a:t>Todos cerraron los ojos; </a:t>
            </a:r>
            <a:br>
              <a:rPr lang="es-ES" sz="2400" dirty="0"/>
            </a:br>
            <a:r>
              <a:rPr lang="es-ES" sz="2400" dirty="0"/>
              <a:t>rezaron: ¡ni Dios te salva! </a:t>
            </a:r>
            <a:br>
              <a:rPr lang="es-ES" sz="2400" dirty="0"/>
            </a:br>
            <a:r>
              <a:rPr lang="es-ES" sz="2400" dirty="0"/>
              <a:t>Muerto cayó Federico </a:t>
            </a:r>
            <a:br>
              <a:rPr lang="es-ES" sz="2400" dirty="0"/>
            </a:br>
            <a:r>
              <a:rPr lang="es-ES" sz="2400" dirty="0"/>
              <a:t>—sangre en la frente y plomo en las entrañas— </a:t>
            </a:r>
            <a:br>
              <a:rPr lang="es-ES" sz="2400" dirty="0"/>
            </a:br>
            <a:r>
              <a:rPr lang="es-ES" sz="2400" dirty="0"/>
              <a:t>... Que fue en Granada el crimen </a:t>
            </a:r>
            <a:br>
              <a:rPr lang="es-ES" sz="2400" dirty="0"/>
            </a:br>
            <a:r>
              <a:rPr lang="es-ES" sz="2400" dirty="0"/>
              <a:t>sabed —¡pobre Granada!—, en su Granada.</a:t>
            </a:r>
          </a:p>
          <a:p>
            <a:r>
              <a:rPr lang="es-ES" sz="2400" dirty="0"/>
              <a:t>          </a:t>
            </a:r>
            <a:r>
              <a:rPr lang="es-ES" sz="2400" i="1" dirty="0"/>
              <a:t>2. El poeta y la muerte</a:t>
            </a:r>
            <a:endParaRPr lang="es-ES" sz="2400" dirty="0"/>
          </a:p>
          <a:p>
            <a:r>
              <a:rPr lang="es-ES" sz="2400" dirty="0"/>
              <a:t>  Se le vio caminar solo con Ella, </a:t>
            </a:r>
            <a:br>
              <a:rPr lang="es-ES" sz="2400" dirty="0"/>
            </a:br>
            <a:r>
              <a:rPr lang="es-ES" sz="2400" dirty="0"/>
              <a:t>sin miedo a su guadaña. </a:t>
            </a:r>
            <a:br>
              <a:rPr lang="es-ES" sz="2400" dirty="0"/>
            </a:br>
            <a:r>
              <a:rPr lang="es-ES" sz="2400" dirty="0"/>
              <a:t>—Ya el sol en torre y torre, los martillos </a:t>
            </a:r>
            <a:br>
              <a:rPr lang="es-ES" sz="2400" dirty="0"/>
            </a:br>
            <a:r>
              <a:rPr lang="es-ES" sz="2400" dirty="0"/>
              <a:t>en yunque— yunque y yunque de las fraguas. </a:t>
            </a:r>
            <a:br>
              <a:rPr lang="es-ES" sz="2400" dirty="0"/>
            </a:br>
            <a:r>
              <a:rPr lang="es-ES" sz="2400" dirty="0"/>
              <a:t>Hablaba Federico, </a:t>
            </a:r>
            <a:br>
              <a:rPr lang="es-ES" sz="2400" dirty="0"/>
            </a:br>
            <a:r>
              <a:rPr lang="es-ES" sz="2400" dirty="0"/>
              <a:t>requebrando a la muerte. Ella escuchaba. </a:t>
            </a:r>
            <a:br>
              <a:rPr lang="es-ES" sz="2400" dirty="0"/>
            </a:br>
            <a:r>
              <a:rPr lang="es-ES" sz="2400" dirty="0"/>
              <a:t>«Porque ayer en mi verso, compañera, </a:t>
            </a:r>
            <a:br>
              <a:rPr lang="es-ES" sz="2400" dirty="0"/>
            </a:br>
            <a:r>
              <a:rPr lang="es-ES" sz="2400" dirty="0"/>
              <a:t>sonaba el golpe de tus secas palmas, </a:t>
            </a:r>
            <a:br>
              <a:rPr lang="es-ES" sz="2400" dirty="0"/>
            </a:br>
            <a:r>
              <a:rPr lang="es-ES" sz="2400" dirty="0"/>
              <a:t>y diste el hielo a mi cantar, y el filo </a:t>
            </a:r>
            <a:br>
              <a:rPr lang="es-ES" sz="2400" dirty="0"/>
            </a:br>
            <a:r>
              <a:rPr lang="es-ES" sz="2400" dirty="0"/>
              <a:t>a mi tragedia de tu hoz de plata, </a:t>
            </a:r>
            <a:br>
              <a:rPr lang="es-ES" sz="2400" dirty="0"/>
            </a:br>
            <a:r>
              <a:rPr lang="es-ES" sz="2400" dirty="0"/>
              <a:t>te cantaré la carne que no tienes, </a:t>
            </a:r>
            <a:br>
              <a:rPr lang="es-ES" sz="2400" dirty="0"/>
            </a:br>
            <a:r>
              <a:rPr lang="es-ES" sz="2400" dirty="0"/>
              <a:t>los ojos que te faltan, </a:t>
            </a:r>
            <a:br>
              <a:rPr lang="es-ES" sz="2400" dirty="0"/>
            </a:br>
            <a:r>
              <a:rPr lang="es-ES" sz="2400" dirty="0"/>
              <a:t>tus cabellos que el viento sacudía, </a:t>
            </a:r>
            <a:br>
              <a:rPr lang="es-ES" sz="2400" dirty="0"/>
            </a:br>
            <a:r>
              <a:rPr lang="es-ES" sz="2400" dirty="0"/>
              <a:t>los rojos labios donde te besaban... </a:t>
            </a:r>
            <a:br>
              <a:rPr lang="es-ES" sz="2400" dirty="0"/>
            </a:br>
            <a:r>
              <a:rPr lang="es-ES" sz="2400" dirty="0"/>
              <a:t>Hoy como ayer, gitana, muerte mía, </a:t>
            </a:r>
            <a:br>
              <a:rPr lang="es-ES" sz="2400" dirty="0"/>
            </a:br>
            <a:r>
              <a:rPr lang="es-ES" sz="2400" dirty="0"/>
              <a:t>qué bien contigo a solas, </a:t>
            </a:r>
            <a:br>
              <a:rPr lang="es-ES" sz="2400" dirty="0"/>
            </a:br>
            <a:r>
              <a:rPr lang="es-ES" sz="2400" dirty="0"/>
              <a:t>por estos aires de Granada, ¡mi Granada!»</a:t>
            </a:r>
          </a:p>
          <a:p>
            <a:r>
              <a:rPr lang="es-ES" sz="2400" dirty="0"/>
              <a:t>          </a:t>
            </a:r>
            <a:r>
              <a:rPr lang="es-ES" sz="2400" i="1" dirty="0"/>
              <a:t>3.</a:t>
            </a:r>
            <a:endParaRPr lang="es-ES" sz="2400" dirty="0"/>
          </a:p>
          <a:p>
            <a:r>
              <a:rPr lang="es-ES" sz="2400" dirty="0"/>
              <a:t>  Se le vio caminar... </a:t>
            </a:r>
            <a:br>
              <a:rPr lang="es-ES" sz="2400" dirty="0"/>
            </a:br>
            <a:r>
              <a:rPr lang="es-ES" sz="2400" dirty="0"/>
              <a:t>                      Labrad, amigos, </a:t>
            </a:r>
            <a:br>
              <a:rPr lang="es-ES" sz="2400" dirty="0"/>
            </a:br>
            <a:r>
              <a:rPr lang="es-ES" sz="2400" dirty="0"/>
              <a:t>de piedra y sueño en el Alhambra, </a:t>
            </a:r>
            <a:br>
              <a:rPr lang="es-ES" sz="2400" dirty="0"/>
            </a:br>
            <a:r>
              <a:rPr lang="es-ES" sz="2400" dirty="0"/>
              <a:t>un túmulo al poeta, </a:t>
            </a:r>
            <a:br>
              <a:rPr lang="es-ES" sz="2400" dirty="0"/>
            </a:br>
            <a:r>
              <a:rPr lang="es-ES" sz="2400" dirty="0"/>
              <a:t>sobre una fuente donde llore el agua, </a:t>
            </a:r>
            <a:br>
              <a:rPr lang="es-ES" sz="2400" dirty="0"/>
            </a:br>
            <a:r>
              <a:rPr lang="es-ES" sz="2400" dirty="0"/>
              <a:t>y eternamente diga: </a:t>
            </a:r>
            <a:br>
              <a:rPr lang="es-ES" sz="2400" dirty="0"/>
            </a:br>
            <a:r>
              <a:rPr lang="es-ES" sz="2400" dirty="0"/>
              <a:t>el crimen fue en Granada, ¡en su Granada!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6172200"/>
            <a:ext cx="7543800" cy="533400"/>
          </a:xfrm>
        </p:spPr>
        <p:txBody>
          <a:bodyPr/>
          <a:lstStyle/>
          <a:p>
            <a:r>
              <a:rPr lang="en-US" sz="1800" dirty="0" err="1" smtClean="0"/>
              <a:t>Poema</a:t>
            </a:r>
            <a:r>
              <a:rPr lang="en-US" sz="1800" dirty="0" smtClean="0"/>
              <a:t> de Antonio Machado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62199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381000"/>
            <a:ext cx="2540000" cy="3657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0097" y="5562600"/>
            <a:ext cx="7543800" cy="914400"/>
          </a:xfrm>
        </p:spPr>
        <p:txBody>
          <a:bodyPr/>
          <a:lstStyle/>
          <a:p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err="1" smtClean="0"/>
              <a:t>Dictadura</a:t>
            </a:r>
            <a:r>
              <a:rPr lang="en-US" sz="2800" dirty="0" smtClean="0"/>
              <a:t> Primo de Rivera (1923-1930)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400" dirty="0" smtClean="0"/>
              <a:t>- </a:t>
            </a:r>
            <a:r>
              <a:rPr lang="en-US" sz="2400" dirty="0" err="1"/>
              <a:t>A</a:t>
            </a:r>
            <a:r>
              <a:rPr lang="en-US" sz="2400" dirty="0" err="1" smtClean="0"/>
              <a:t>poyo</a:t>
            </a:r>
            <a:r>
              <a:rPr lang="en-US" sz="2400" dirty="0" smtClean="0"/>
              <a:t>:  Rey Alfonso XIII, la </a:t>
            </a:r>
            <a:r>
              <a:rPr lang="en-US" sz="2400" dirty="0" err="1" smtClean="0"/>
              <a:t>Iglesia</a:t>
            </a:r>
            <a:r>
              <a:rPr lang="en-US" sz="2400" dirty="0" smtClean="0"/>
              <a:t> </a:t>
            </a:r>
            <a:r>
              <a:rPr lang="en-US" sz="2400" dirty="0" err="1" smtClean="0"/>
              <a:t>Católica</a:t>
            </a:r>
            <a:r>
              <a:rPr lang="en-US" sz="2400" dirty="0" smtClean="0"/>
              <a:t>, </a:t>
            </a:r>
            <a:br>
              <a:rPr lang="en-US" sz="2400" dirty="0" smtClean="0"/>
            </a:br>
            <a:r>
              <a:rPr lang="en-US" sz="2400" dirty="0" smtClean="0"/>
              <a:t>  el </a:t>
            </a:r>
            <a:r>
              <a:rPr lang="en-US" sz="2400" dirty="0" err="1" smtClean="0"/>
              <a:t>ejército</a:t>
            </a:r>
            <a:r>
              <a:rPr lang="en-US" sz="2400" dirty="0" smtClean="0"/>
              <a:t> y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fuerzas</a:t>
            </a:r>
            <a:r>
              <a:rPr lang="en-US" sz="2400" dirty="0" smtClean="0"/>
              <a:t>, </a:t>
            </a:r>
            <a:r>
              <a:rPr lang="en-US" sz="2400" dirty="0" err="1" smtClean="0"/>
              <a:t>conservadoras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- </a:t>
            </a:r>
            <a:r>
              <a:rPr lang="en-US" sz="2400" dirty="0" err="1" smtClean="0"/>
              <a:t>Inspiración</a:t>
            </a:r>
            <a:r>
              <a:rPr lang="en-US" sz="2400" dirty="0" smtClean="0"/>
              <a:t>:  el </a:t>
            </a:r>
            <a:r>
              <a:rPr lang="en-US" sz="2400" dirty="0" err="1" smtClean="0"/>
              <a:t>fascismo</a:t>
            </a:r>
            <a:r>
              <a:rPr lang="en-US" sz="2400" dirty="0" smtClean="0"/>
              <a:t> de Mussolini</a:t>
            </a:r>
            <a:br>
              <a:rPr lang="en-US" sz="2400" dirty="0" smtClean="0"/>
            </a:br>
            <a:r>
              <a:rPr lang="en-US" sz="2400" dirty="0" smtClean="0"/>
              <a:t>- </a:t>
            </a:r>
            <a:r>
              <a:rPr lang="en-US" sz="2400" dirty="0" err="1" smtClean="0"/>
              <a:t>Enemigos</a:t>
            </a:r>
            <a:r>
              <a:rPr lang="en-US" sz="2400" dirty="0" smtClean="0"/>
              <a:t>:  </a:t>
            </a:r>
            <a:r>
              <a:rPr lang="en-US" sz="2400" dirty="0" err="1" smtClean="0"/>
              <a:t>socialistas</a:t>
            </a:r>
            <a:r>
              <a:rPr lang="en-US" sz="2400" dirty="0" smtClean="0"/>
              <a:t> y </a:t>
            </a:r>
            <a:r>
              <a:rPr lang="en-US" sz="2400" dirty="0" err="1" smtClean="0"/>
              <a:t>comunistas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1997" y="457200"/>
            <a:ext cx="3457575" cy="345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495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76200"/>
            <a:ext cx="7543800" cy="1447800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en-US" sz="3600" dirty="0" smtClean="0"/>
              <a:t>Lorca continua vivo 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080" y="1600200"/>
            <a:ext cx="79248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122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4038600"/>
            <a:ext cx="7543800" cy="1752600"/>
          </a:xfrm>
        </p:spPr>
        <p:txBody>
          <a:bodyPr/>
          <a:lstStyle/>
          <a:p>
            <a:r>
              <a:rPr lang="en-US" sz="2800" dirty="0" err="1" smtClean="0"/>
              <a:t>Elecciones</a:t>
            </a:r>
            <a:r>
              <a:rPr lang="en-US" sz="2800" dirty="0" smtClean="0"/>
              <a:t> de 1931</a:t>
            </a:r>
            <a:br>
              <a:rPr lang="en-US" sz="2800" dirty="0" smtClean="0"/>
            </a:br>
            <a:r>
              <a:rPr lang="en-US" sz="2800" dirty="0" smtClean="0"/>
              <a:t>- Dos </a:t>
            </a:r>
            <a:r>
              <a:rPr lang="en-US" sz="2800" dirty="0" err="1" smtClean="0"/>
              <a:t>bandos</a:t>
            </a:r>
            <a:r>
              <a:rPr lang="en-US" sz="2800" dirty="0" smtClean="0"/>
              <a:t>: </a:t>
            </a:r>
            <a:r>
              <a:rPr lang="en-US" sz="2800" dirty="0" err="1" smtClean="0"/>
              <a:t>Republicano</a:t>
            </a:r>
            <a:r>
              <a:rPr lang="en-US" sz="2800" dirty="0" smtClean="0"/>
              <a:t> y </a:t>
            </a:r>
            <a:r>
              <a:rPr lang="en-US" sz="2800" dirty="0" err="1"/>
              <a:t>F</a:t>
            </a:r>
            <a:r>
              <a:rPr lang="en-US" sz="2800" dirty="0" err="1" smtClean="0"/>
              <a:t>ascista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- </a:t>
            </a:r>
            <a:r>
              <a:rPr lang="en-US" sz="2800" dirty="0" err="1" smtClean="0"/>
              <a:t>Ganador</a:t>
            </a:r>
            <a:r>
              <a:rPr lang="en-US" sz="2800" dirty="0" smtClean="0"/>
              <a:t>: </a:t>
            </a:r>
            <a:r>
              <a:rPr lang="en-US" sz="2800" dirty="0" err="1" smtClean="0"/>
              <a:t>bando</a:t>
            </a:r>
            <a:r>
              <a:rPr lang="en-US" sz="2800" dirty="0" smtClean="0"/>
              <a:t> </a:t>
            </a:r>
            <a:r>
              <a:rPr lang="en-US" sz="2800" dirty="0" err="1" smtClean="0"/>
              <a:t>republicano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/>
              <a:t>	 </a:t>
            </a:r>
            <a:r>
              <a:rPr lang="en-US" sz="2800" dirty="0" smtClean="0"/>
              <a:t>       </a:t>
            </a:r>
            <a:r>
              <a:rPr lang="en-US" sz="2800" dirty="0" err="1" smtClean="0"/>
              <a:t>medidas</a:t>
            </a:r>
            <a:r>
              <a:rPr lang="en-US" sz="2800" dirty="0" smtClean="0"/>
              <a:t> de </a:t>
            </a:r>
            <a:r>
              <a:rPr lang="en-US" sz="2800" dirty="0" err="1" smtClean="0"/>
              <a:t>reforma</a:t>
            </a:r>
            <a:r>
              <a:rPr lang="en-US" sz="2800" dirty="0" smtClean="0"/>
              <a:t>, </a:t>
            </a:r>
            <a:r>
              <a:rPr lang="en-US" sz="2800" dirty="0" err="1"/>
              <a:t>m</a:t>
            </a:r>
            <a:r>
              <a:rPr lang="en-US" sz="2800" dirty="0" err="1" smtClean="0"/>
              <a:t>ás</a:t>
            </a:r>
            <a:r>
              <a:rPr lang="en-US" sz="2800" dirty="0" smtClean="0"/>
              <a:t> </a:t>
            </a:r>
            <a:r>
              <a:rPr lang="en-US" sz="2800" dirty="0" err="1" smtClean="0"/>
              <a:t>libertad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533400"/>
            <a:ext cx="3810000" cy="252412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600" y="533400"/>
            <a:ext cx="42862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864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371600"/>
          </a:xfrm>
        </p:spPr>
        <p:txBody>
          <a:bodyPr/>
          <a:lstStyle/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Francisco Franco: </a:t>
            </a:r>
            <a:r>
              <a:rPr lang="en-US" sz="2800" dirty="0" err="1" smtClean="0"/>
              <a:t>dictador</a:t>
            </a:r>
            <a:r>
              <a:rPr lang="en-US" sz="2800" dirty="0" smtClean="0"/>
              <a:t> en </a:t>
            </a:r>
            <a:r>
              <a:rPr lang="en-US" sz="2800" dirty="0" err="1" smtClean="0"/>
              <a:t>España</a:t>
            </a:r>
            <a:r>
              <a:rPr lang="en-US" sz="2800" dirty="0" smtClean="0"/>
              <a:t> </a:t>
            </a:r>
            <a:r>
              <a:rPr lang="en-US" sz="2800" dirty="0" err="1" smtClean="0"/>
              <a:t>desde</a:t>
            </a:r>
            <a:r>
              <a:rPr lang="en-US" sz="2800" dirty="0" smtClean="0"/>
              <a:t> 1936 hasta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muerte</a:t>
            </a:r>
            <a:r>
              <a:rPr lang="en-US" sz="2800" dirty="0" smtClean="0"/>
              <a:t> en 1975</a:t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 err="1" smtClean="0"/>
              <a:t>Apoyo</a:t>
            </a:r>
            <a:r>
              <a:rPr lang="en-US" sz="2800" dirty="0" smtClean="0"/>
              <a:t> de la </a:t>
            </a:r>
            <a:r>
              <a:rPr lang="en-US" sz="2800" dirty="0" err="1" smtClean="0"/>
              <a:t>Alemania</a:t>
            </a:r>
            <a:r>
              <a:rPr lang="en-US" sz="2800" dirty="0" smtClean="0"/>
              <a:t> </a:t>
            </a:r>
            <a:r>
              <a:rPr lang="en-US" sz="2800" dirty="0"/>
              <a:t>N</a:t>
            </a:r>
            <a:r>
              <a:rPr lang="en-US" sz="2800" dirty="0" smtClean="0"/>
              <a:t>azi)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381001"/>
            <a:ext cx="4572000" cy="4267200"/>
          </a:xfrm>
        </p:spPr>
      </p:pic>
    </p:spTree>
    <p:extLst>
      <p:ext uri="{BB962C8B-B14F-4D97-AF65-F5344CB8AC3E}">
        <p14:creationId xmlns:p14="http://schemas.microsoft.com/office/powerpoint/2010/main" xmlns="" val="42410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447800"/>
          </a:xfrm>
        </p:spPr>
        <p:txBody>
          <a:bodyPr/>
          <a:lstStyle/>
          <a:p>
            <a:r>
              <a:rPr lang="en-US" sz="2400" dirty="0" smtClean="0"/>
              <a:t>Federico </a:t>
            </a:r>
            <a:r>
              <a:rPr lang="en-US" sz="2400" dirty="0" err="1" smtClean="0"/>
              <a:t>García</a:t>
            </a:r>
            <a:r>
              <a:rPr lang="en-US" sz="2400" dirty="0" smtClean="0"/>
              <a:t> </a:t>
            </a:r>
            <a:r>
              <a:rPr lang="en-US" sz="2400" dirty="0" err="1" smtClean="0"/>
              <a:t>nació</a:t>
            </a:r>
            <a:r>
              <a:rPr lang="en-US" sz="2400" dirty="0" smtClean="0"/>
              <a:t> en Fuente Vaqueros </a:t>
            </a:r>
            <a:r>
              <a:rPr lang="en-US" sz="2400" dirty="0" err="1" smtClean="0"/>
              <a:t>cerca</a:t>
            </a:r>
            <a:r>
              <a:rPr lang="en-US" sz="2400" dirty="0" smtClean="0"/>
              <a:t> de Granada en 1898.</a:t>
            </a:r>
            <a:br>
              <a:rPr lang="en-US" sz="2400" dirty="0" smtClean="0"/>
            </a:br>
            <a:r>
              <a:rPr lang="en-US" sz="2400" dirty="0" err="1" smtClean="0"/>
              <a:t>Poeta</a:t>
            </a:r>
            <a:r>
              <a:rPr lang="en-US" sz="2400" dirty="0" smtClean="0"/>
              <a:t> y </a:t>
            </a:r>
            <a:r>
              <a:rPr lang="en-US" sz="2400" dirty="0" err="1" smtClean="0"/>
              <a:t>dramaturgo</a:t>
            </a:r>
            <a:r>
              <a:rPr lang="en-US" sz="2400" dirty="0" smtClean="0"/>
              <a:t>. </a:t>
            </a:r>
            <a:br>
              <a:rPr lang="en-US" sz="2400" dirty="0" smtClean="0"/>
            </a:br>
            <a:r>
              <a:rPr lang="en-US" sz="2400" dirty="0" err="1" smtClean="0"/>
              <a:t>Apoyo</a:t>
            </a:r>
            <a:r>
              <a:rPr lang="en-US" sz="2400" dirty="0" smtClean="0"/>
              <a:t> al </a:t>
            </a:r>
            <a:r>
              <a:rPr lang="en-US" sz="2400" dirty="0" err="1" smtClean="0"/>
              <a:t>bando</a:t>
            </a:r>
            <a:r>
              <a:rPr lang="en-US" sz="2400" dirty="0" smtClean="0"/>
              <a:t> </a:t>
            </a:r>
            <a:r>
              <a:rPr lang="en-US" sz="2400" dirty="0" err="1" smtClean="0"/>
              <a:t>republicano</a:t>
            </a:r>
            <a:r>
              <a:rPr lang="en-US" sz="2400" dirty="0"/>
              <a:t> </a:t>
            </a:r>
            <a:r>
              <a:rPr lang="en-US" sz="2400" dirty="0" smtClean="0"/>
              <a:t>y </a:t>
            </a:r>
            <a:r>
              <a:rPr lang="en-US" sz="2400" dirty="0" err="1"/>
              <a:t>f</a:t>
            </a:r>
            <a:r>
              <a:rPr lang="en-US" sz="2400" dirty="0" err="1" smtClean="0"/>
              <a:t>ue</a:t>
            </a:r>
            <a:r>
              <a:rPr lang="en-US" sz="2400" dirty="0" smtClean="0"/>
              <a:t> homosexual. </a:t>
            </a:r>
            <a:br>
              <a:rPr lang="en-US" sz="2400" dirty="0" smtClean="0"/>
            </a:br>
            <a:r>
              <a:rPr lang="en-US" sz="2400" dirty="0" err="1" smtClean="0"/>
              <a:t>Por</a:t>
            </a:r>
            <a:r>
              <a:rPr lang="en-US" sz="2400" dirty="0" smtClean="0"/>
              <a:t> ambos </a:t>
            </a:r>
            <a:r>
              <a:rPr lang="en-US" sz="2400" dirty="0" err="1" smtClean="0"/>
              <a:t>motivos</a:t>
            </a:r>
            <a:r>
              <a:rPr lang="en-US" sz="2400" dirty="0" smtClean="0"/>
              <a:t>, </a:t>
            </a:r>
            <a:r>
              <a:rPr lang="en-US" sz="2400" dirty="0" err="1" smtClean="0"/>
              <a:t>fue</a:t>
            </a:r>
            <a:r>
              <a:rPr lang="en-US" sz="2400" dirty="0" smtClean="0"/>
              <a:t> </a:t>
            </a:r>
            <a:r>
              <a:rPr lang="en-US" sz="2400" dirty="0" err="1" smtClean="0"/>
              <a:t>asesinado</a:t>
            </a:r>
            <a:r>
              <a:rPr lang="en-US" sz="2400" dirty="0" smtClean="0"/>
              <a:t> en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tierra</a:t>
            </a:r>
            <a:r>
              <a:rPr lang="en-US" sz="2400" dirty="0" smtClean="0"/>
              <a:t> natal, Granada.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2200" y="228600"/>
            <a:ext cx="4648200" cy="3733800"/>
          </a:xfrm>
        </p:spPr>
      </p:pic>
    </p:spTree>
    <p:extLst>
      <p:ext uri="{BB962C8B-B14F-4D97-AF65-F5344CB8AC3E}">
        <p14:creationId xmlns:p14="http://schemas.microsoft.com/office/powerpoint/2010/main" xmlns="" val="14443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228600"/>
            <a:ext cx="2743200" cy="3657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4114800"/>
            <a:ext cx="7543800" cy="2590800"/>
          </a:xfrm>
        </p:spPr>
        <p:txBody>
          <a:bodyPr/>
          <a:lstStyle/>
          <a:p>
            <a:r>
              <a:rPr lang="en-US" sz="2400" dirty="0" err="1" smtClean="0"/>
              <a:t>Estudió</a:t>
            </a:r>
            <a:r>
              <a:rPr lang="en-US" sz="2400" dirty="0" smtClean="0"/>
              <a:t> en Madrid en la </a:t>
            </a:r>
            <a:r>
              <a:rPr lang="en-US" sz="2400" dirty="0" err="1" smtClean="0"/>
              <a:t>Residencia</a:t>
            </a:r>
            <a:r>
              <a:rPr lang="en-US" sz="2400" dirty="0" smtClean="0"/>
              <a:t> de </a:t>
            </a:r>
            <a:r>
              <a:rPr lang="en-US" sz="2400" dirty="0" err="1" smtClean="0"/>
              <a:t>Estudiante</a:t>
            </a:r>
            <a:r>
              <a:rPr lang="en-US" sz="2400" dirty="0" smtClean="0"/>
              <a:t> en 1919. </a:t>
            </a:r>
            <a:r>
              <a:rPr lang="en-US" sz="2400" dirty="0" err="1" smtClean="0"/>
              <a:t>Conoció</a:t>
            </a:r>
            <a:r>
              <a:rPr lang="en-US" sz="2400" dirty="0" smtClean="0"/>
              <a:t> a </a:t>
            </a:r>
            <a:r>
              <a:rPr lang="en-US" sz="2400" dirty="0" err="1" smtClean="0"/>
              <a:t>muchos</a:t>
            </a:r>
            <a:r>
              <a:rPr lang="en-US" sz="2400" dirty="0" smtClean="0"/>
              <a:t> </a:t>
            </a:r>
            <a:r>
              <a:rPr lang="en-US" sz="2400" dirty="0" err="1" smtClean="0"/>
              <a:t>otros</a:t>
            </a:r>
            <a:r>
              <a:rPr lang="en-US" sz="2400" dirty="0" smtClean="0"/>
              <a:t> </a:t>
            </a:r>
            <a:r>
              <a:rPr lang="en-US" sz="2400" dirty="0" err="1" smtClean="0"/>
              <a:t>jóvenes</a:t>
            </a:r>
            <a:r>
              <a:rPr lang="en-US" sz="2400" dirty="0" smtClean="0"/>
              <a:t> </a:t>
            </a:r>
            <a:r>
              <a:rPr lang="en-US" sz="2400" dirty="0" err="1" smtClean="0"/>
              <a:t>intelectuales</a:t>
            </a:r>
            <a:r>
              <a:rPr lang="en-US" sz="2400" dirty="0" smtClean="0"/>
              <a:t>, </a:t>
            </a:r>
            <a:r>
              <a:rPr lang="en-US" sz="2400" dirty="0" err="1" smtClean="0"/>
              <a:t>como</a:t>
            </a:r>
            <a:r>
              <a:rPr lang="en-US" sz="2400" dirty="0" smtClean="0"/>
              <a:t> </a:t>
            </a:r>
            <a:r>
              <a:rPr lang="en-US" sz="2400" dirty="0" err="1" smtClean="0"/>
              <a:t>Dalí</a:t>
            </a:r>
            <a:r>
              <a:rPr lang="en-US" sz="2400" dirty="0" smtClean="0"/>
              <a:t> y Buñuel.</a:t>
            </a:r>
            <a:br>
              <a:rPr lang="en-US" sz="2400" dirty="0" smtClean="0"/>
            </a:br>
            <a:r>
              <a:rPr lang="en-US" sz="2400" dirty="0" smtClean="0"/>
              <a:t>Federico </a:t>
            </a:r>
            <a:r>
              <a:rPr lang="en-US" sz="2400" dirty="0" err="1" smtClean="0"/>
              <a:t>empezó</a:t>
            </a:r>
            <a:r>
              <a:rPr lang="en-US" sz="2400" dirty="0" smtClean="0"/>
              <a:t> a </a:t>
            </a:r>
            <a:r>
              <a:rPr lang="en-US" sz="2400" dirty="0" err="1" smtClean="0"/>
              <a:t>publicar</a:t>
            </a:r>
            <a:r>
              <a:rPr lang="en-US" sz="2400" dirty="0" smtClean="0"/>
              <a:t> </a:t>
            </a:r>
            <a:r>
              <a:rPr lang="en-US" sz="2400" dirty="0" err="1" smtClean="0"/>
              <a:t>libros</a:t>
            </a:r>
            <a:r>
              <a:rPr lang="en-US" sz="2400" dirty="0" smtClean="0"/>
              <a:t> de </a:t>
            </a:r>
            <a:r>
              <a:rPr lang="en-US" sz="2400" dirty="0" err="1" smtClean="0"/>
              <a:t>poemas</a:t>
            </a:r>
            <a:r>
              <a:rPr lang="en-US" sz="2400" dirty="0" smtClean="0"/>
              <a:t> en 1921.</a:t>
            </a:r>
            <a:br>
              <a:rPr lang="en-US" sz="2400" dirty="0" smtClean="0"/>
            </a:br>
            <a:r>
              <a:rPr lang="en-US" sz="2400" dirty="0" smtClean="0"/>
              <a:t>En 1929 </a:t>
            </a:r>
            <a:r>
              <a:rPr lang="en-US" sz="2400" dirty="0" err="1" smtClean="0"/>
              <a:t>viajó</a:t>
            </a:r>
            <a:r>
              <a:rPr lang="en-US" sz="2400" dirty="0" smtClean="0"/>
              <a:t> a Nueva York, y de </a:t>
            </a:r>
            <a:r>
              <a:rPr lang="en-US" sz="2400" dirty="0" err="1" smtClean="0"/>
              <a:t>ese</a:t>
            </a:r>
            <a:r>
              <a:rPr lang="en-US" sz="2400" dirty="0" smtClean="0"/>
              <a:t> </a:t>
            </a:r>
            <a:r>
              <a:rPr lang="en-US" sz="2400" dirty="0" err="1" smtClean="0"/>
              <a:t>viaje</a:t>
            </a:r>
            <a:r>
              <a:rPr lang="en-US" sz="2400" dirty="0" smtClean="0"/>
              <a:t> </a:t>
            </a:r>
            <a:r>
              <a:rPr lang="en-US" sz="2400" dirty="0" err="1" smtClean="0"/>
              <a:t>escribió</a:t>
            </a:r>
            <a:r>
              <a:rPr lang="en-US" sz="2400" dirty="0" smtClean="0"/>
              <a:t> </a:t>
            </a:r>
            <a:r>
              <a:rPr lang="en-US" sz="2400" i="1" dirty="0" err="1" smtClean="0"/>
              <a:t>Poeta</a:t>
            </a:r>
            <a:r>
              <a:rPr lang="en-US" sz="2400" i="1" dirty="0" smtClean="0"/>
              <a:t> en Nueva York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83373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304800"/>
            <a:ext cx="7543800" cy="533400"/>
          </a:xfrm>
        </p:spPr>
        <p:txBody>
          <a:bodyPr/>
          <a:lstStyle/>
          <a:p>
            <a:r>
              <a:rPr lang="en-US" sz="2800" dirty="0" smtClean="0"/>
              <a:t>SU OBRA: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828800"/>
            <a:ext cx="6172200" cy="403860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Poemas</a:t>
            </a:r>
            <a:r>
              <a:rPr lang="en-US" sz="3200" dirty="0" smtClean="0"/>
              <a:t> y </a:t>
            </a:r>
            <a:r>
              <a:rPr lang="en-US" sz="3200" dirty="0" err="1" smtClean="0"/>
              <a:t>obras</a:t>
            </a:r>
            <a:r>
              <a:rPr lang="en-US" sz="3200" dirty="0" smtClean="0"/>
              <a:t> de </a:t>
            </a:r>
            <a:r>
              <a:rPr lang="en-US" sz="3200" dirty="0" err="1" smtClean="0"/>
              <a:t>teatro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En </a:t>
            </a:r>
            <a:r>
              <a:rPr lang="en-US" sz="3200" dirty="0" err="1" smtClean="0"/>
              <a:t>su</a:t>
            </a:r>
            <a:r>
              <a:rPr lang="en-US" sz="3200" dirty="0" smtClean="0"/>
              <a:t> </a:t>
            </a:r>
            <a:r>
              <a:rPr lang="en-US" sz="3200" dirty="0" err="1" smtClean="0"/>
              <a:t>obra</a:t>
            </a:r>
            <a:r>
              <a:rPr lang="en-US" sz="3200" dirty="0" smtClean="0"/>
              <a:t> </a:t>
            </a:r>
            <a:r>
              <a:rPr lang="en-US" sz="3200" dirty="0" err="1" smtClean="0"/>
              <a:t>encontramos</a:t>
            </a:r>
            <a:r>
              <a:rPr lang="en-US" sz="3200" dirty="0" smtClean="0"/>
              <a:t> </a:t>
            </a:r>
            <a:r>
              <a:rPr lang="en-US" sz="3200" dirty="0" err="1" smtClean="0"/>
              <a:t>denuncia</a:t>
            </a:r>
            <a:r>
              <a:rPr lang="en-US" sz="3200" dirty="0" smtClean="0"/>
              <a:t> social contra la </a:t>
            </a:r>
            <a:r>
              <a:rPr lang="en-US" sz="3200" dirty="0" err="1" smtClean="0"/>
              <a:t>marginalidad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sufrieron</a:t>
            </a:r>
            <a:r>
              <a:rPr lang="en-US" sz="3200" dirty="0" smtClean="0"/>
              <a:t> los </a:t>
            </a:r>
            <a:r>
              <a:rPr lang="en-US" sz="3200" dirty="0" err="1" smtClean="0"/>
              <a:t>gitanos</a:t>
            </a:r>
            <a:r>
              <a:rPr lang="en-US" sz="3200" dirty="0" smtClean="0"/>
              <a:t>,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mujeres</a:t>
            </a:r>
            <a:r>
              <a:rPr lang="en-US" sz="3200" dirty="0" smtClean="0"/>
              <a:t> y los </a:t>
            </a:r>
            <a:r>
              <a:rPr lang="en-US" sz="3200" dirty="0" err="1" smtClean="0"/>
              <a:t>negros</a:t>
            </a:r>
            <a:r>
              <a:rPr lang="en-US" sz="3200" dirty="0" smtClean="0"/>
              <a:t>. </a:t>
            </a:r>
            <a:r>
              <a:rPr lang="en-US" sz="3200" dirty="0" err="1" smtClean="0"/>
              <a:t>Similitudes</a:t>
            </a:r>
            <a:r>
              <a:rPr lang="en-US" sz="3200" dirty="0" smtClean="0"/>
              <a:t> </a:t>
            </a:r>
            <a:r>
              <a:rPr lang="en-US" sz="3200" dirty="0" smtClean="0"/>
              <a:t>entre los </a:t>
            </a:r>
            <a:r>
              <a:rPr lang="en-US" sz="3200" dirty="0" err="1" smtClean="0"/>
              <a:t>afroamericanos</a:t>
            </a:r>
            <a:r>
              <a:rPr lang="en-US" sz="3200" dirty="0" smtClean="0"/>
              <a:t> y los </a:t>
            </a:r>
            <a:r>
              <a:rPr lang="en-US" sz="3200" dirty="0" err="1" smtClean="0"/>
              <a:t>gitanos</a:t>
            </a:r>
            <a:r>
              <a:rPr lang="en-US" sz="3200" dirty="0" smtClean="0"/>
              <a:t> en </a:t>
            </a:r>
            <a:r>
              <a:rPr lang="en-US" sz="3200" dirty="0" err="1" smtClean="0"/>
              <a:t>España</a:t>
            </a:r>
            <a:r>
              <a:rPr lang="en-US" sz="3200" dirty="0" smtClean="0"/>
              <a:t> </a:t>
            </a:r>
            <a:r>
              <a:rPr lang="en-US" sz="3200" dirty="0" smtClean="0"/>
              <a:t>: </a:t>
            </a:r>
            <a:r>
              <a:rPr lang="en-US" sz="3200" i="1" dirty="0" err="1" smtClean="0"/>
              <a:t>Oda</a:t>
            </a:r>
            <a:r>
              <a:rPr lang="en-US" sz="3200" i="1" dirty="0" smtClean="0"/>
              <a:t> al </a:t>
            </a:r>
            <a:r>
              <a:rPr lang="en-US" sz="3200" i="1" dirty="0" err="1" smtClean="0"/>
              <a:t>rey</a:t>
            </a:r>
            <a:r>
              <a:rPr lang="en-US" sz="3200" i="1" dirty="0" smtClean="0"/>
              <a:t> de Harlem </a:t>
            </a:r>
            <a:r>
              <a:rPr lang="en-US" sz="3200" dirty="0" smtClean="0"/>
              <a:t>y </a:t>
            </a:r>
            <a:r>
              <a:rPr lang="en-US" sz="3200" i="1" dirty="0" err="1"/>
              <a:t>R</a:t>
            </a:r>
            <a:r>
              <a:rPr lang="en-US" sz="3200" i="1" dirty="0" err="1" smtClean="0"/>
              <a:t>omancero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gitano</a:t>
            </a:r>
            <a:r>
              <a:rPr lang="en-US" sz="3200" dirty="0" smtClean="0"/>
              <a:t>)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103214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5791200"/>
            <a:ext cx="7543800" cy="838200"/>
          </a:xfrm>
        </p:spPr>
        <p:txBody>
          <a:bodyPr/>
          <a:lstStyle/>
          <a:p>
            <a:r>
              <a:rPr lang="en-US" i="1" dirty="0" err="1" smtClean="0"/>
              <a:t>Romancero</a:t>
            </a:r>
            <a:r>
              <a:rPr lang="en-US" i="1" dirty="0" smtClean="0"/>
              <a:t> </a:t>
            </a:r>
            <a:r>
              <a:rPr lang="en-US" i="1" dirty="0" err="1" smtClean="0"/>
              <a:t>gitano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76200"/>
            <a:ext cx="6096000" cy="5867400"/>
          </a:xfrm>
        </p:spPr>
        <p:txBody>
          <a:bodyPr>
            <a:noAutofit/>
          </a:bodyPr>
          <a:lstStyle/>
          <a:p>
            <a:r>
              <a:rPr lang="es-ES" sz="1400" i="1" dirty="0">
                <a:effectLst/>
              </a:rPr>
              <a:t>Oh ciudad de los gitanos!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En las esquinas banderas.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La luna y la calabaza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con las guindas en conserva.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¡Oh ciudad de los gitanos!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¿Quién te vio y no te recuerda?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Ciudad de dolor y almizcle,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con las torres de canela.</a:t>
            </a:r>
            <a:endParaRPr lang="en-US" sz="1400" dirty="0">
              <a:effectLst/>
            </a:endParaRPr>
          </a:p>
          <a:p>
            <a:r>
              <a:rPr lang="es-ES" sz="1400" i="1" dirty="0">
                <a:effectLst/>
              </a:rPr>
              <a:t>Cuando llegaba la noche,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noche que noche nochera,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los gitanos en sus fraguas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forjaban soles y flechas.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Un caballo malherido,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llamaba a todas las puertas.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Gallos de vidrio cantaban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por Jerez de la Frontera.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El viento, vuelve desnudo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la esquina de la sorpresa,</a:t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en la noche </a:t>
            </a:r>
            <a:r>
              <a:rPr lang="es-ES" sz="1400" i="1" dirty="0" err="1">
                <a:effectLst/>
              </a:rPr>
              <a:t>platinoche</a:t>
            </a:r>
            <a:r>
              <a:rPr lang="es-ES" sz="1400" i="1" dirty="0">
                <a:effectLst/>
              </a:rPr>
              <a:t/>
            </a:r>
            <a:br>
              <a:rPr lang="es-ES" sz="1400" i="1" dirty="0">
                <a:effectLst/>
              </a:rPr>
            </a:br>
            <a:r>
              <a:rPr lang="es-ES" sz="1400" i="1" dirty="0">
                <a:effectLst/>
              </a:rPr>
              <a:t>noche, que noche nochera.</a:t>
            </a:r>
            <a:endParaRPr lang="en-US" sz="1400" dirty="0">
              <a:effectLst/>
            </a:endParaRPr>
          </a:p>
          <a:p>
            <a:pPr fontAlgn="base"/>
            <a:r>
              <a:rPr lang="es-ES" sz="1400" dirty="0" smtClean="0">
                <a:effectLst/>
                <a:latin typeface="+mj-lt"/>
              </a:rPr>
              <a:t>[…]</a:t>
            </a:r>
          </a:p>
          <a:p>
            <a:pPr marL="18288" indent="0" fontAlgn="base">
              <a:buNone/>
            </a:pPr>
            <a:endParaRPr lang="es-E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01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76200"/>
            <a:ext cx="6096000" cy="5715000"/>
          </a:xfrm>
        </p:spPr>
        <p:txBody>
          <a:bodyPr>
            <a:normAutofit fontScale="25000" lnSpcReduction="20000"/>
          </a:bodyPr>
          <a:lstStyle/>
          <a:p>
            <a:r>
              <a:rPr lang="es-ES" sz="4800" dirty="0"/>
              <a:t>JUAN. He de cuidar el ganado. Tú sabes que esto es cosa del dueño. </a:t>
            </a:r>
          </a:p>
          <a:p>
            <a:r>
              <a:rPr lang="es-ES" sz="4800" dirty="0"/>
              <a:t>YERMA. Lo sé muy bien. No lo repitas. </a:t>
            </a:r>
          </a:p>
          <a:p>
            <a:r>
              <a:rPr lang="es-ES" sz="4800" dirty="0"/>
              <a:t>JUAN. Cada hombre tiene su vida. </a:t>
            </a:r>
          </a:p>
          <a:p>
            <a:r>
              <a:rPr lang="es-ES" sz="4400" dirty="0"/>
              <a:t>YERMA. Y cada mujer la suya. No te pido yo que te quedes. Aquí tengo todo lo que </a:t>
            </a:r>
          </a:p>
          <a:p>
            <a:pPr marL="18288" indent="0">
              <a:buNone/>
            </a:pPr>
            <a:r>
              <a:rPr lang="es-ES" sz="4400" dirty="0" smtClean="0"/>
              <a:t>        necesito</a:t>
            </a:r>
            <a:r>
              <a:rPr lang="es-ES" sz="4400" dirty="0"/>
              <a:t>. Tus hermanas me guardan bien. Pan tierno y requesón y cordero asado como </a:t>
            </a:r>
          </a:p>
          <a:p>
            <a:pPr marL="18288" indent="0">
              <a:buNone/>
            </a:pPr>
            <a:r>
              <a:rPr lang="es-ES" sz="4400" dirty="0" smtClean="0"/>
              <a:t>        yo </a:t>
            </a:r>
            <a:r>
              <a:rPr lang="es-ES" sz="4400" dirty="0"/>
              <a:t>aquí, y pasto lleno de rocío tus ganados en el monte. Creo que puedes vivir en paz. </a:t>
            </a:r>
          </a:p>
          <a:p>
            <a:r>
              <a:rPr lang="es-ES" sz="4400" dirty="0"/>
              <a:t>JUAN. Para vivir en paz se necesita estar tranquilo. </a:t>
            </a:r>
          </a:p>
          <a:p>
            <a:r>
              <a:rPr lang="es-ES" sz="4400" dirty="0"/>
              <a:t>YERMA. ¿Y tú no estás? </a:t>
            </a:r>
          </a:p>
          <a:p>
            <a:r>
              <a:rPr lang="es-ES" sz="4400" dirty="0"/>
              <a:t>JUAN. No estoy. </a:t>
            </a:r>
          </a:p>
          <a:p>
            <a:r>
              <a:rPr lang="es-ES" sz="4400" dirty="0"/>
              <a:t>YERMA. Desvía la intención. </a:t>
            </a:r>
          </a:p>
          <a:p>
            <a:r>
              <a:rPr lang="es-ES" sz="4400" dirty="0"/>
              <a:t>JUAN. ¿Es que no conoces mi modo de ser? Las ovejas en el redil y las mujeres en su </a:t>
            </a:r>
          </a:p>
          <a:p>
            <a:pPr marL="18288" indent="0">
              <a:buNone/>
            </a:pPr>
            <a:r>
              <a:rPr lang="es-ES" sz="4400" dirty="0" smtClean="0"/>
              <a:t>       casa</a:t>
            </a:r>
            <a:r>
              <a:rPr lang="es-ES" sz="4400" dirty="0"/>
              <a:t>. Tú sales demasiado. ¿No me has oído decir esto siempre? </a:t>
            </a:r>
          </a:p>
          <a:p>
            <a:r>
              <a:rPr lang="es-ES" sz="4400" dirty="0"/>
              <a:t>YERMA. Justo. Las mujeres dentro de sus casas. Cuando las casas no son tumbas. </a:t>
            </a:r>
          </a:p>
          <a:p>
            <a:pPr marL="18288" indent="0">
              <a:buNone/>
            </a:pPr>
            <a:r>
              <a:rPr lang="es-ES" sz="4400" dirty="0" smtClean="0"/>
              <a:t>        Cuando </a:t>
            </a:r>
            <a:r>
              <a:rPr lang="es-ES" sz="4400" dirty="0"/>
              <a:t>las sillas se rompen y las sábanas de hilo se gastan con el uso. Pero aquí, no. </a:t>
            </a:r>
          </a:p>
          <a:p>
            <a:pPr marL="18288" indent="0">
              <a:buNone/>
            </a:pPr>
            <a:r>
              <a:rPr lang="es-ES" sz="4400" dirty="0" smtClean="0"/>
              <a:t>        Cada </a:t>
            </a:r>
            <a:r>
              <a:rPr lang="es-ES" sz="4400" dirty="0"/>
              <a:t>noche, cuando me acuesto, encuentro mi cama más nueva, mas reluciente, como si </a:t>
            </a:r>
          </a:p>
          <a:p>
            <a:pPr marL="18288" indent="0">
              <a:buNone/>
            </a:pPr>
            <a:r>
              <a:rPr lang="es-ES" sz="4400" dirty="0" smtClean="0"/>
              <a:t>        estuviera </a:t>
            </a:r>
            <a:r>
              <a:rPr lang="es-ES" sz="4400" dirty="0"/>
              <a:t>recién traída de la ciudad. </a:t>
            </a:r>
          </a:p>
          <a:p>
            <a:r>
              <a:rPr lang="es-ES" sz="4400" dirty="0"/>
              <a:t>JUAN. Tú misma reconoces que llevo razón al quejarme. ¡Que tengo motivos para estar </a:t>
            </a:r>
          </a:p>
          <a:p>
            <a:pPr marL="18288" indent="0">
              <a:buNone/>
            </a:pPr>
            <a:r>
              <a:rPr lang="es-ES" sz="4400" dirty="0" smtClean="0"/>
              <a:t>       alerta</a:t>
            </a:r>
            <a:r>
              <a:rPr lang="es-ES" sz="4400" dirty="0"/>
              <a:t>! </a:t>
            </a:r>
          </a:p>
          <a:p>
            <a:r>
              <a:rPr lang="es-ES" sz="4400" dirty="0"/>
              <a:t>YERMA. Alerta ¿de qué? En nada te ofendo. Vivo sumisa a ti, y lo que sufro lo guardo </a:t>
            </a:r>
          </a:p>
          <a:p>
            <a:pPr marL="18288" indent="0">
              <a:buNone/>
            </a:pPr>
            <a:r>
              <a:rPr lang="es-ES" sz="4400" dirty="0" smtClean="0"/>
              <a:t>        pegado </a:t>
            </a:r>
            <a:r>
              <a:rPr lang="es-ES" sz="4400" dirty="0"/>
              <a:t>a mis carnes. Y cada día que pase será peor. Vamos a callarnos. Yo sabré llevar </a:t>
            </a:r>
          </a:p>
          <a:p>
            <a:pPr marL="18288" indent="0">
              <a:buNone/>
            </a:pPr>
            <a:r>
              <a:rPr lang="es-ES" sz="4400" dirty="0" smtClean="0"/>
              <a:t>       mi </a:t>
            </a:r>
            <a:r>
              <a:rPr lang="es-ES" sz="4400" dirty="0"/>
              <a:t>cruz como mejor pueda, pero no me preguntes nada. Si pudiera de pronto volverme </a:t>
            </a:r>
          </a:p>
          <a:p>
            <a:pPr marL="18288" indent="0">
              <a:buNone/>
            </a:pPr>
            <a:r>
              <a:rPr lang="es-ES" sz="4400" dirty="0" smtClean="0"/>
              <a:t>       vieja </a:t>
            </a:r>
            <a:r>
              <a:rPr lang="es-ES" sz="4400" dirty="0"/>
              <a:t>y tuviera la boca como una flor machacada, te podría sonreír y conllevar la vida </a:t>
            </a:r>
          </a:p>
          <a:p>
            <a:pPr marL="18288" indent="0">
              <a:buNone/>
            </a:pPr>
            <a:r>
              <a:rPr lang="es-ES" sz="4400" dirty="0" smtClean="0"/>
              <a:t>       contigo</a:t>
            </a:r>
            <a:r>
              <a:rPr lang="es-ES" sz="4400" dirty="0"/>
              <a:t>. Ahora, ahora, déjame con mis clavos. </a:t>
            </a:r>
          </a:p>
          <a:p>
            <a:r>
              <a:rPr lang="es-ES" sz="4400" dirty="0"/>
              <a:t>JUAN. Hablas de una manera que yo no te entiendo. No te privo de nada. Mando a los </a:t>
            </a:r>
          </a:p>
          <a:p>
            <a:pPr marL="18288" indent="0">
              <a:buNone/>
            </a:pPr>
            <a:r>
              <a:rPr lang="es-ES" sz="4400" dirty="0" smtClean="0"/>
              <a:t>       pueblos </a:t>
            </a:r>
            <a:r>
              <a:rPr lang="es-ES" sz="4400" dirty="0"/>
              <a:t>vecinos por las cosas que te gustan. Yo tengo mis defectos, pero quiero tener </a:t>
            </a:r>
          </a:p>
          <a:p>
            <a:pPr marL="18288" indent="0">
              <a:buNone/>
            </a:pPr>
            <a:r>
              <a:rPr lang="es-ES" sz="4400" dirty="0" smtClean="0"/>
              <a:t>       paz </a:t>
            </a:r>
            <a:r>
              <a:rPr lang="es-ES" sz="4400" dirty="0"/>
              <a:t>y sosiego contigo. Quiero dormir fuera y pensar que tú duermes también. </a:t>
            </a:r>
          </a:p>
          <a:p>
            <a:r>
              <a:rPr lang="es-ES" sz="4800" dirty="0"/>
              <a:t>YERMA. Pero yo no duermo, yo no puedo dormir.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6096000"/>
            <a:ext cx="7543800" cy="609600"/>
          </a:xfrm>
        </p:spPr>
        <p:txBody>
          <a:bodyPr/>
          <a:lstStyle/>
          <a:p>
            <a:r>
              <a:rPr lang="en-US" i="1" dirty="0" err="1" smtClean="0"/>
              <a:t>Yerma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49178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240</TotalTime>
  <Words>602</Words>
  <Application>Microsoft Office PowerPoint</Application>
  <PresentationFormat>Presentación en pantalla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Elemental</vt:lpstr>
      <vt:lpstr>Diapositiva 1</vt:lpstr>
      <vt:lpstr> Dictadura Primo de Rivera (1923-1930) - Apoyo:  Rey Alfonso XIII, la Iglesia Católica,    el ejército y las fuerzas, conservadoras  - Inspiración:  el fascismo de Mussolini - Enemigos:  socialistas y comunistas</vt:lpstr>
      <vt:lpstr>Elecciones de 1931 - Dos bandos: Republicano y Fascista - Ganador: bando republicano           medidas de reforma, más libertad</vt:lpstr>
      <vt:lpstr>         Francisco Franco: dictador en España desde 1936 hasta su muerte en 1975 (Apoyo de la Alemania Nazi)</vt:lpstr>
      <vt:lpstr>Federico García nació en Fuente Vaqueros cerca de Granada en 1898. Poeta y dramaturgo.  Apoyo al bando republicano y fue homosexual.  Por ambos motivos, fue asesinado en su tierra natal, Granada.</vt:lpstr>
      <vt:lpstr>Estudió en Madrid en la Residencia de Estudiante en 1919. Conoció a muchos otros jóvenes intelectuales, como Dalí y Buñuel. Federico empezó a publicar libros de poemas en 1921. En 1929 viajó a Nueva York, y de ese viaje escribió Poeta en Nueva York. </vt:lpstr>
      <vt:lpstr>SU OBRA:</vt:lpstr>
      <vt:lpstr>Romancero gitano</vt:lpstr>
      <vt:lpstr>Yerma</vt:lpstr>
      <vt:lpstr>Oda a Walt Whitman</vt:lpstr>
      <vt:lpstr>Diapositiva 11</vt:lpstr>
      <vt:lpstr>New York  y Granada</vt:lpstr>
      <vt:lpstr>La barraca</vt:lpstr>
      <vt:lpstr>Diapositiva 14</vt:lpstr>
      <vt:lpstr>            Lorca Dalí y Buñuel</vt:lpstr>
      <vt:lpstr>Diapositiva 16</vt:lpstr>
      <vt:lpstr>Final</vt:lpstr>
      <vt:lpstr>Mayo 1936 </vt:lpstr>
      <vt:lpstr>Poema de Antonio Machado</vt:lpstr>
      <vt:lpstr>Diapositiva 20</vt:lpstr>
    </vt:vector>
  </TitlesOfParts>
  <Company>Brighton Central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Monroe #1 BOCES</dc:creator>
  <cp:lastModifiedBy>Irene</cp:lastModifiedBy>
  <cp:revision>31</cp:revision>
  <dcterms:created xsi:type="dcterms:W3CDTF">2014-02-12T14:04:55Z</dcterms:created>
  <dcterms:modified xsi:type="dcterms:W3CDTF">2014-03-06T20:52:12Z</dcterms:modified>
</cp:coreProperties>
</file>